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5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2"/>
    <p:restoredTop sz="94694"/>
  </p:normalViewPr>
  <p:slideViewPr>
    <p:cSldViewPr snapToGrid="0" snapToObjects="1">
      <p:cViewPr>
        <p:scale>
          <a:sx n="50" d="100"/>
          <a:sy n="50" d="100"/>
        </p:scale>
        <p:origin x="1282" y="2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9C331-F156-0244-BF95-0014F818EE95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36F15-2D21-CF4E-9231-90D84F34F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91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5B7B-0FA8-1F45-A374-AF63233031C6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84BE-A24B-1C4F-B931-4AB781132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66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5B7B-0FA8-1F45-A374-AF63233031C6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84BE-A24B-1C4F-B931-4AB781132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68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5B7B-0FA8-1F45-A374-AF63233031C6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84BE-A24B-1C4F-B931-4AB781132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16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5B7B-0FA8-1F45-A374-AF63233031C6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84BE-A24B-1C4F-B931-4AB781132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93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5B7B-0FA8-1F45-A374-AF63233031C6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84BE-A24B-1C4F-B931-4AB781132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90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5B7B-0FA8-1F45-A374-AF63233031C6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84BE-A24B-1C4F-B931-4AB781132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11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5B7B-0FA8-1F45-A374-AF63233031C6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84BE-A24B-1C4F-B931-4AB781132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618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5B7B-0FA8-1F45-A374-AF63233031C6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84BE-A24B-1C4F-B931-4AB781132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78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5B7B-0FA8-1F45-A374-AF63233031C6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84BE-A24B-1C4F-B931-4AB781132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01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5B7B-0FA8-1F45-A374-AF63233031C6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84BE-A24B-1C4F-B931-4AB781132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7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5B7B-0FA8-1F45-A374-AF63233031C6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E84BE-A24B-1C4F-B931-4AB781132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00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D5B7B-0FA8-1F45-A374-AF63233031C6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E84BE-A24B-1C4F-B931-4AB7811328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8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Hypothesis Generation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9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have been hired by the Federal Railroad Administration to explore factors that contribute to accident severity.  Severity is measured by 2 metrics- cost and human life and injury. </a:t>
            </a:r>
          </a:p>
          <a:p>
            <a:r>
              <a:rPr lang="en-US" dirty="0"/>
              <a:t>Utilize the multivariate visualization methods learned in class to develop at least 2 hypotheses between categorical variables and ACCDMG about what actions the FRA could take to reduce the severity of rail accidents.</a:t>
            </a:r>
          </a:p>
          <a:p>
            <a:r>
              <a:rPr lang="en-US" dirty="0"/>
              <a:t>Explain why the hypotheses are actionable (i.e., how they could lead to meaningful recommendations) and explain how you arrived at each hypothesis. Write out your null and alternative hypotheses.</a:t>
            </a:r>
          </a:p>
        </p:txBody>
      </p:sp>
    </p:spTree>
    <p:extLst>
      <p:ext uri="{BB962C8B-B14F-4D97-AF65-F5344CB8AC3E}">
        <p14:creationId xmlns:p14="http://schemas.microsoft.com/office/powerpoint/2010/main" val="199760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a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79409" cy="4351338"/>
          </a:xfrm>
        </p:spPr>
        <p:txBody>
          <a:bodyPr/>
          <a:lstStyle/>
          <a:p>
            <a:r>
              <a:rPr lang="en-US" dirty="0"/>
              <a:t>Null Hypothesis, H0</a:t>
            </a:r>
          </a:p>
          <a:p>
            <a:r>
              <a:rPr lang="en-US" dirty="0"/>
              <a:t>Alternative Hypothesis, Ha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assume H</a:t>
            </a:r>
            <a:r>
              <a:rPr lang="en-US" baseline="-25000" dirty="0"/>
              <a:t>0</a:t>
            </a:r>
            <a:r>
              <a:rPr lang="en-US" dirty="0"/>
              <a:t> is true and then see if there is enough evidence in the data to indicate that it is not true. In that case, we reject H</a:t>
            </a:r>
            <a:r>
              <a:rPr lang="en-US" baseline="-25000" dirty="0"/>
              <a:t>0</a:t>
            </a:r>
            <a:r>
              <a:rPr lang="en-US" dirty="0"/>
              <a:t> in favor of the alternative, H</a:t>
            </a:r>
            <a:r>
              <a:rPr lang="en-US" baseline="-25000" dirty="0"/>
              <a:t>a</a:t>
            </a:r>
            <a:r>
              <a:rPr lang="en-US" dirty="0"/>
              <a:t>.</a:t>
            </a:r>
          </a:p>
        </p:txBody>
      </p:sp>
      <p:pic>
        <p:nvPicPr>
          <p:cNvPr id="1026" name="Picture 2" descr="Image result for hypothesis tes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456" y="1584710"/>
            <a:ext cx="6978544" cy="483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2AF94B-0789-4923-BD57-D1A199B0DD37}"/>
              </a:ext>
            </a:extLst>
          </p:cNvPr>
          <p:cNvSpPr/>
          <p:nvPr/>
        </p:nvSpPr>
        <p:spPr>
          <a:xfrm>
            <a:off x="304800" y="1295399"/>
            <a:ext cx="11887200" cy="53226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79DAFC-0F2A-4A82-BB6A-F7D559AFCDF1}"/>
              </a:ext>
            </a:extLst>
          </p:cNvPr>
          <p:cNvSpPr txBox="1"/>
          <p:nvPr/>
        </p:nvSpPr>
        <p:spPr>
          <a:xfrm>
            <a:off x="2296184" y="2789784"/>
            <a:ext cx="7904431" cy="166199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274320" tIns="182880" rIns="274320" bIns="182880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dirty="0">
                <a:latin typeface="Gill Sans MT" panose="020B0502020104020203" pitchFamily="34" charset="0"/>
                <a:ea typeface="CMU Sans Serif" panose="02000603000000000000" pitchFamily="2" charset="0"/>
                <a:cs typeface="CMU Sans Serif" panose="02000603000000000000" pitchFamily="2" charset="0"/>
              </a:rPr>
              <a:t>So if we think TRNSPD increases ACCDMG, what would be our null and alternative hypotheses? Is this an actionable hypothesis to test?</a:t>
            </a:r>
          </a:p>
        </p:txBody>
      </p:sp>
    </p:spTree>
    <p:extLst>
      <p:ext uri="{BB962C8B-B14F-4D97-AF65-F5344CB8AC3E}">
        <p14:creationId xmlns:p14="http://schemas.microsoft.com/office/powerpoint/2010/main" val="371547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991" y="1825625"/>
            <a:ext cx="6374258" cy="4351338"/>
          </a:xfrm>
        </p:spPr>
        <p:txBody>
          <a:bodyPr/>
          <a:lstStyle/>
          <a:p>
            <a:r>
              <a:rPr lang="en-US" dirty="0"/>
              <a:t>Can you generate any hypotheses from the SPM? Are they actionable and practical?</a:t>
            </a:r>
          </a:p>
          <a:p>
            <a:r>
              <a:rPr lang="en-US" b="1" dirty="0"/>
              <a:t>RQs</a:t>
            </a:r>
          </a:p>
          <a:p>
            <a:pPr lvl="1"/>
            <a:r>
              <a:rPr lang="en-US" dirty="0"/>
              <a:t>Weather?</a:t>
            </a:r>
          </a:p>
          <a:p>
            <a:pPr lvl="1"/>
            <a:r>
              <a:rPr lang="en-US" dirty="0"/>
              <a:t>Speed?</a:t>
            </a:r>
          </a:p>
          <a:p>
            <a:r>
              <a:rPr lang="en-US" b="1" dirty="0"/>
              <a:t>Hypotheses?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730" y="1825625"/>
            <a:ext cx="5327937" cy="403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5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34" y="1965177"/>
            <a:ext cx="3008503" cy="3305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809" y="1757289"/>
            <a:ext cx="571671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Can you generate any hypotheses from the plots? Are they actionable and practical?</a:t>
            </a:r>
            <a:endParaRPr lang="en-US" b="1" dirty="0"/>
          </a:p>
          <a:p>
            <a:r>
              <a:rPr lang="en-US" b="1" dirty="0"/>
              <a:t>RQs</a:t>
            </a:r>
          </a:p>
          <a:p>
            <a:pPr lvl="1"/>
            <a:r>
              <a:rPr lang="en-US" dirty="0"/>
              <a:t>Do faster train speeds cause more severe accidents and does the relationship vary by cause?</a:t>
            </a:r>
          </a:p>
          <a:p>
            <a:pPr lvl="1"/>
            <a:r>
              <a:rPr lang="en-US" dirty="0"/>
              <a:t>Does weather contribute to more severe accidents?</a:t>
            </a:r>
          </a:p>
          <a:p>
            <a:pPr lvl="1"/>
            <a:r>
              <a:rPr lang="en-US" dirty="0"/>
              <a:t>Does derailment lead to more severe accidents?</a:t>
            </a:r>
          </a:p>
          <a:p>
            <a:r>
              <a:rPr lang="en-US" b="1" dirty="0"/>
              <a:t>Hypotheses?</a:t>
            </a:r>
          </a:p>
        </p:txBody>
      </p:sp>
      <p:sp>
        <p:nvSpPr>
          <p:cNvPr id="5" name="AutoShape 2" descr="http://127.0.0.1:9681/graphics/plot_zoom_png?width=1200&amp;height=900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16" y="47335"/>
            <a:ext cx="3364368" cy="3696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437" y="3617765"/>
            <a:ext cx="2803247" cy="30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07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6944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you generate any hypotheses from the plots? Are they actionable and practical?</a:t>
            </a:r>
          </a:p>
          <a:p>
            <a:r>
              <a:rPr lang="en-US" b="1" dirty="0"/>
              <a:t>RQs</a:t>
            </a:r>
          </a:p>
          <a:p>
            <a:pPr lvl="1"/>
            <a:r>
              <a:rPr lang="en-US" dirty="0"/>
              <a:t>Are accidents of a particular type more likely to be severe (derailment, explosive, fire)? Under what conditions were the average/peak train speeds?</a:t>
            </a:r>
          </a:p>
          <a:p>
            <a:pPr lvl="1"/>
            <a:r>
              <a:rPr lang="en-US" dirty="0"/>
              <a:t>Are accidents during rain, fog, sleet, or snow more severe than accidents during clear or cloudy weather?</a:t>
            </a:r>
          </a:p>
          <a:p>
            <a:r>
              <a:rPr lang="en-US" b="1" dirty="0"/>
              <a:t>Hypotheses</a:t>
            </a:r>
            <a:r>
              <a:rPr lang="en-US" dirty="0"/>
              <a:t>?</a:t>
            </a:r>
            <a:endParaRPr lang="en-US" b="1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38697"/>
            <a:ext cx="5981700" cy="278193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704" y="3914453"/>
            <a:ext cx="5182374" cy="2819887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441" y="3797758"/>
            <a:ext cx="3790308" cy="1822206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951" y="188684"/>
            <a:ext cx="4551798" cy="273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00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327</Words>
  <Application>Microsoft Office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Gill Sans MT</vt:lpstr>
      <vt:lpstr>Office Theme</vt:lpstr>
      <vt:lpstr>Hypothesis Generation</vt:lpstr>
      <vt:lpstr>In-Class Assignment</vt:lpstr>
      <vt:lpstr>Elements of a Hypothesis</vt:lpstr>
      <vt:lpstr>Example 1</vt:lpstr>
      <vt:lpstr>Example 2</vt:lpstr>
      <vt:lpstr>Example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Hypothesis Generation</dc:title>
  <dc:creator>Microsoft Office User</dc:creator>
  <cp:lastModifiedBy>Quillian, Reese Lauren (rlq3fm)</cp:lastModifiedBy>
  <cp:revision>8</cp:revision>
  <dcterms:created xsi:type="dcterms:W3CDTF">2017-09-11T16:49:23Z</dcterms:created>
  <dcterms:modified xsi:type="dcterms:W3CDTF">2022-10-05T23:19:48Z</dcterms:modified>
</cp:coreProperties>
</file>